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</p:sldMasterIdLst>
  <p:notesMasterIdLst>
    <p:notesMasterId r:id="rId23"/>
  </p:notesMasterIdLst>
  <p:handoutMasterIdLst>
    <p:handoutMasterId r:id="rId24"/>
  </p:handoutMasterIdLst>
  <p:sldIdLst>
    <p:sldId id="280" r:id="rId6"/>
    <p:sldId id="271" r:id="rId7"/>
    <p:sldId id="282" r:id="rId8"/>
    <p:sldId id="300" r:id="rId9"/>
    <p:sldId id="297" r:id="rId10"/>
    <p:sldId id="284" r:id="rId11"/>
    <p:sldId id="296" r:id="rId12"/>
    <p:sldId id="275" r:id="rId13"/>
    <p:sldId id="287" r:id="rId14"/>
    <p:sldId id="276" r:id="rId15"/>
    <p:sldId id="288" r:id="rId16"/>
    <p:sldId id="299" r:id="rId17"/>
    <p:sldId id="289" r:id="rId18"/>
    <p:sldId id="290" r:id="rId19"/>
    <p:sldId id="301" r:id="rId20"/>
    <p:sldId id="28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A1A984-3D78-F78D-F3C5-C85D9EDEE215}" v="113" dt="2020-07-07T14:22:45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2644" autoAdjust="0"/>
  </p:normalViewPr>
  <p:slideViewPr>
    <p:cSldViewPr snapToGrid="0" snapToObjects="1">
      <p:cViewPr varScale="1">
        <p:scale>
          <a:sx n="70" d="100"/>
          <a:sy n="70" d="100"/>
        </p:scale>
        <p:origin x="1000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2" d="100"/>
          <a:sy n="52" d="100"/>
        </p:scale>
        <p:origin x="21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Greene" userId="S::jgreene@clarke.com::b119f2b3-9660-4415-bacd-1940847d6f2c" providerId="AD" clId="Web-{17A1A984-3D78-F78D-F3C5-C85D9EDEE215}"/>
    <pc:docChg chg="modSld">
      <pc:chgData name="John Greene" userId="S::jgreene@clarke.com::b119f2b3-9660-4415-bacd-1940847d6f2c" providerId="AD" clId="Web-{17A1A984-3D78-F78D-F3C5-C85D9EDEE215}" dt="2020-07-07T14:22:45.027" v="110" actId="20577"/>
      <pc:docMkLst>
        <pc:docMk/>
      </pc:docMkLst>
      <pc:sldChg chg="modSp">
        <pc:chgData name="John Greene" userId="S::jgreene@clarke.com::b119f2b3-9660-4415-bacd-1940847d6f2c" providerId="AD" clId="Web-{17A1A984-3D78-F78D-F3C5-C85D9EDEE215}" dt="2020-07-07T14:22:44.105" v="108" actId="20577"/>
        <pc:sldMkLst>
          <pc:docMk/>
          <pc:sldMk cId="510172077" sldId="280"/>
        </pc:sldMkLst>
        <pc:spChg chg="mod">
          <ac:chgData name="John Greene" userId="S::jgreene@clarke.com::b119f2b3-9660-4415-bacd-1940847d6f2c" providerId="AD" clId="Web-{17A1A984-3D78-F78D-F3C5-C85D9EDEE215}" dt="2020-07-07T14:22:11.808" v="93" actId="20577"/>
          <ac:spMkLst>
            <pc:docMk/>
            <pc:sldMk cId="510172077" sldId="280"/>
            <ac:spMk id="2" creationId="{00000000-0000-0000-0000-000000000000}"/>
          </ac:spMkLst>
        </pc:spChg>
        <pc:spChg chg="mod">
          <ac:chgData name="John Greene" userId="S::jgreene@clarke.com::b119f2b3-9660-4415-bacd-1940847d6f2c" providerId="AD" clId="Web-{17A1A984-3D78-F78D-F3C5-C85D9EDEE215}" dt="2020-07-07T14:22:44.105" v="108" actId="20577"/>
          <ac:spMkLst>
            <pc:docMk/>
            <pc:sldMk cId="510172077" sldId="280"/>
            <ac:spMk id="3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svg"/><Relationship Id="rId1" Type="http://schemas.openxmlformats.org/officeDocument/2006/relationships/image" Target="../media/image13.png"/><Relationship Id="rId4" Type="http://schemas.openxmlformats.org/officeDocument/2006/relationships/image" Target="../media/image26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svg"/><Relationship Id="rId1" Type="http://schemas.openxmlformats.org/officeDocument/2006/relationships/image" Target="../media/image13.png"/><Relationship Id="rId4" Type="http://schemas.openxmlformats.org/officeDocument/2006/relationships/image" Target="../media/image26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sv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08142-D0EE-46AC-BD52-A77F8B57635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EF4A2372-70A8-40D6-B1D3-6953E11F189C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/>
            <a:t>Nutrient Abatement</a:t>
          </a:r>
        </a:p>
      </dgm:t>
    </dgm:pt>
    <dgm:pt modelId="{80EDF798-A52C-485A-81E5-77E79F6A6E72}" type="parTrans" cxnId="{19CCE52C-45B9-4366-8207-2F8AB3D28419}">
      <dgm:prSet/>
      <dgm:spPr/>
      <dgm:t>
        <a:bodyPr/>
        <a:lstStyle/>
        <a:p>
          <a:endParaRPr lang="en-US" sz="2400"/>
        </a:p>
      </dgm:t>
    </dgm:pt>
    <dgm:pt modelId="{2F5CCF93-D0AB-4437-887E-72919578C58B}" type="sibTrans" cxnId="{19CCE52C-45B9-4366-8207-2F8AB3D28419}">
      <dgm:prSet/>
      <dgm:spPr/>
      <dgm:t>
        <a:bodyPr/>
        <a:lstStyle/>
        <a:p>
          <a:endParaRPr lang="en-US" sz="2400"/>
        </a:p>
      </dgm:t>
    </dgm:pt>
    <dgm:pt modelId="{53104E8A-59BA-4B50-A4A8-DBD1A3C647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smtClean="0"/>
            <a:t>Florida-Friendly Landscaping™ principles </a:t>
          </a:r>
          <a:endParaRPr lang="en-US" sz="1800" dirty="0"/>
        </a:p>
      </dgm:t>
    </dgm:pt>
    <dgm:pt modelId="{79E8212E-D593-4CD1-9D51-FA1AD131694C}" type="parTrans" cxnId="{B434F57D-5F90-403F-A8F8-5675A8448B06}">
      <dgm:prSet/>
      <dgm:spPr/>
      <dgm:t>
        <a:bodyPr/>
        <a:lstStyle/>
        <a:p>
          <a:endParaRPr lang="en-US" sz="2400"/>
        </a:p>
      </dgm:t>
    </dgm:pt>
    <dgm:pt modelId="{7D1A6B18-85DB-46C9-9078-83D5B0AE8323}" type="sibTrans" cxnId="{B434F57D-5F90-403F-A8F8-5675A8448B06}">
      <dgm:prSet/>
      <dgm:spPr/>
      <dgm:t>
        <a:bodyPr/>
        <a:lstStyle/>
        <a:p>
          <a:endParaRPr lang="en-US" sz="2400"/>
        </a:p>
      </dgm:t>
    </dgm:pt>
    <dgm:pt modelId="{D9AFA8DD-2F2F-4F66-B41B-52603F7EE98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Grass clipping disposal</a:t>
          </a:r>
        </a:p>
      </dgm:t>
    </dgm:pt>
    <dgm:pt modelId="{7A3B46E6-0725-444D-BDA5-C54C67F39C62}" type="parTrans" cxnId="{CEDC3339-5C85-494D-9D42-E08DBFAB808F}">
      <dgm:prSet/>
      <dgm:spPr/>
      <dgm:t>
        <a:bodyPr/>
        <a:lstStyle/>
        <a:p>
          <a:endParaRPr lang="en-US" sz="2400"/>
        </a:p>
      </dgm:t>
    </dgm:pt>
    <dgm:pt modelId="{95B00357-2DA0-45AA-AB65-076B669528A5}" type="sibTrans" cxnId="{CEDC3339-5C85-494D-9D42-E08DBFAB808F}">
      <dgm:prSet/>
      <dgm:spPr/>
      <dgm:t>
        <a:bodyPr/>
        <a:lstStyle/>
        <a:p>
          <a:endParaRPr lang="en-US" sz="2400"/>
        </a:p>
      </dgm:t>
    </dgm:pt>
    <dgm:pt modelId="{1FC3AC89-03D8-4A77-BE65-C252C8E0053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b="1" dirty="0" smtClean="0"/>
            <a:t>Aeration</a:t>
          </a:r>
          <a:endParaRPr lang="en-US" sz="1800" b="1" dirty="0"/>
        </a:p>
        <a:p>
          <a:pPr>
            <a:lnSpc>
              <a:spcPct val="100000"/>
            </a:lnSpc>
          </a:pPr>
          <a:r>
            <a:rPr lang="en-US" sz="1800" b="1" dirty="0"/>
            <a:t>Littoral Planting</a:t>
          </a:r>
        </a:p>
      </dgm:t>
    </dgm:pt>
    <dgm:pt modelId="{C965E819-5BEB-47B2-B43D-C87AB3F1C8E7}" type="parTrans" cxnId="{3E820307-3A21-4F5B-BA54-2BEABA0E159E}">
      <dgm:prSet/>
      <dgm:spPr/>
      <dgm:t>
        <a:bodyPr/>
        <a:lstStyle/>
        <a:p>
          <a:endParaRPr lang="en-US" sz="2400"/>
        </a:p>
      </dgm:t>
    </dgm:pt>
    <dgm:pt modelId="{F500DEEA-27E1-407A-A4CE-69351FE8A51D}" type="sibTrans" cxnId="{3E820307-3A21-4F5B-BA54-2BEABA0E159E}">
      <dgm:prSet/>
      <dgm:spPr/>
      <dgm:t>
        <a:bodyPr/>
        <a:lstStyle/>
        <a:p>
          <a:endParaRPr lang="en-US" sz="2400"/>
        </a:p>
      </dgm:t>
    </dgm:pt>
    <dgm:pt modelId="{C9902178-7AF4-4480-9096-1E2E630C506A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/>
            <a:t>Biological Control: </a:t>
          </a:r>
          <a:endParaRPr lang="en-US" sz="2800" dirty="0" smtClean="0"/>
        </a:p>
        <a:p>
          <a:pPr>
            <a:lnSpc>
              <a:spcPct val="100000"/>
            </a:lnSpc>
            <a:defRPr b="1"/>
          </a:pPr>
          <a:r>
            <a:rPr lang="en-US" sz="2800" dirty="0" smtClean="0"/>
            <a:t>Fish </a:t>
          </a:r>
          <a:r>
            <a:rPr lang="en-US" sz="2800" dirty="0"/>
            <a:t>Stocking</a:t>
          </a:r>
        </a:p>
      </dgm:t>
    </dgm:pt>
    <dgm:pt modelId="{37A708AF-63EB-4CA1-8A62-4786F401E467}" type="parTrans" cxnId="{2EFED42A-EA6E-4E8F-A8C0-06E5EF72B318}">
      <dgm:prSet/>
      <dgm:spPr/>
      <dgm:t>
        <a:bodyPr/>
        <a:lstStyle/>
        <a:p>
          <a:endParaRPr lang="en-US" sz="2400"/>
        </a:p>
      </dgm:t>
    </dgm:pt>
    <dgm:pt modelId="{86DAB01D-E7BE-4BEA-A31D-3EB0BEDAE752}" type="sibTrans" cxnId="{2EFED42A-EA6E-4E8F-A8C0-06E5EF72B318}">
      <dgm:prSet/>
      <dgm:spPr/>
      <dgm:t>
        <a:bodyPr/>
        <a:lstStyle/>
        <a:p>
          <a:endParaRPr lang="en-US" sz="2400"/>
        </a:p>
      </dgm:t>
    </dgm:pt>
    <dgm:pt modelId="{1996966B-DAF6-456D-95B7-BC5B9EFE680B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b="1" dirty="0"/>
            <a:t>Fall: Bream (70% blue gill / 30% red ear)</a:t>
          </a:r>
        </a:p>
      </dgm:t>
    </dgm:pt>
    <dgm:pt modelId="{D7346BDA-30C8-4055-8669-92E02E227B2A}" type="parTrans" cxnId="{E1B9CDA1-E961-4D60-8257-9A7FA03642E6}">
      <dgm:prSet/>
      <dgm:spPr/>
      <dgm:t>
        <a:bodyPr/>
        <a:lstStyle/>
        <a:p>
          <a:endParaRPr lang="en-US" sz="2400"/>
        </a:p>
      </dgm:t>
    </dgm:pt>
    <dgm:pt modelId="{36B417B7-850E-4064-976E-CD3A75CC99C5}" type="sibTrans" cxnId="{E1B9CDA1-E961-4D60-8257-9A7FA03642E6}">
      <dgm:prSet/>
      <dgm:spPr/>
      <dgm:t>
        <a:bodyPr/>
        <a:lstStyle/>
        <a:p>
          <a:endParaRPr lang="en-US" sz="2400"/>
        </a:p>
      </dgm:t>
    </dgm:pt>
    <dgm:pt modelId="{4474668A-5DB7-43CC-A31A-3F4534E7BC02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b="1" dirty="0"/>
            <a:t>Spring: Bass </a:t>
          </a:r>
        </a:p>
      </dgm:t>
    </dgm:pt>
    <dgm:pt modelId="{78D9B7D9-A737-4080-BA5D-1C5D6F1C73C6}" type="parTrans" cxnId="{FF11DEE5-A1C5-419D-97DB-652898D6DB2B}">
      <dgm:prSet/>
      <dgm:spPr/>
      <dgm:t>
        <a:bodyPr/>
        <a:lstStyle/>
        <a:p>
          <a:endParaRPr lang="en-US" sz="2400"/>
        </a:p>
      </dgm:t>
    </dgm:pt>
    <dgm:pt modelId="{3C1DB9F5-A6D7-45D3-A139-F750B9981FF3}" type="sibTrans" cxnId="{FF11DEE5-A1C5-419D-97DB-652898D6DB2B}">
      <dgm:prSet/>
      <dgm:spPr/>
      <dgm:t>
        <a:bodyPr/>
        <a:lstStyle/>
        <a:p>
          <a:endParaRPr lang="en-US" sz="2400"/>
        </a:p>
      </dgm:t>
    </dgm:pt>
    <dgm:pt modelId="{2FD0DD2C-40B3-4987-B372-3A9535EB59D1}">
      <dgm:prSet custT="1"/>
      <dgm:spPr/>
      <dgm:t>
        <a:bodyPr/>
        <a:lstStyle/>
        <a:p>
          <a:pPr>
            <a:lnSpc>
              <a:spcPct val="100000"/>
            </a:lnSpc>
            <a:buFont typeface="Arial" panose="020B0604020202020204" pitchFamily="34" charset="0"/>
            <a:buChar char="•"/>
          </a:pPr>
          <a:r>
            <a:rPr lang="en-US" sz="1800" b="1" dirty="0"/>
            <a:t>Gambusia: “Mosquitofish” </a:t>
          </a:r>
        </a:p>
      </dgm:t>
    </dgm:pt>
    <dgm:pt modelId="{435BB8A5-0A52-4F95-8DE9-8A2D55AFB3C7}" type="parTrans" cxnId="{B21C4053-19AE-43B2-9BB6-3DBE5D3D4C2B}">
      <dgm:prSet/>
      <dgm:spPr/>
      <dgm:t>
        <a:bodyPr/>
        <a:lstStyle/>
        <a:p>
          <a:endParaRPr lang="en-US" sz="2400"/>
        </a:p>
      </dgm:t>
    </dgm:pt>
    <dgm:pt modelId="{0D42D440-03DA-4595-AF5F-FC081A4E5B7A}" type="sibTrans" cxnId="{B21C4053-19AE-43B2-9BB6-3DBE5D3D4C2B}">
      <dgm:prSet/>
      <dgm:spPr/>
      <dgm:t>
        <a:bodyPr/>
        <a:lstStyle/>
        <a:p>
          <a:endParaRPr lang="en-US" sz="2400"/>
        </a:p>
      </dgm:t>
    </dgm:pt>
    <dgm:pt modelId="{D5AFBCC0-1AEA-4E04-8F0F-A454675A398A}" type="pres">
      <dgm:prSet presAssocID="{04608142-D0EE-46AC-BD52-A77F8B576352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0A665F3-61EF-47E4-833F-BE4671E82C96}" type="pres">
      <dgm:prSet presAssocID="{EF4A2372-70A8-40D6-B1D3-6953E11F189C}" presName="compNode" presStyleCnt="0"/>
      <dgm:spPr/>
    </dgm:pt>
    <dgm:pt modelId="{15C2C4DA-F4B4-4CBD-ABE3-D02F6ABC50E2}" type="pres">
      <dgm:prSet presAssocID="{EF4A2372-70A8-40D6-B1D3-6953E11F18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"/>
        </a:ext>
      </dgm:extLst>
    </dgm:pt>
    <dgm:pt modelId="{9CD86FB5-FACF-4027-BAC2-68E4317070B3}" type="pres">
      <dgm:prSet presAssocID="{EF4A2372-70A8-40D6-B1D3-6953E11F189C}" presName="iconSpace" presStyleCnt="0"/>
      <dgm:spPr/>
    </dgm:pt>
    <dgm:pt modelId="{82530E2E-C45E-4A0E-B49C-8EA3850DFB9C}" type="pres">
      <dgm:prSet presAssocID="{EF4A2372-70A8-40D6-B1D3-6953E11F189C}" presName="parTx" presStyleLbl="revTx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686DBCCC-83CC-47B4-9650-13AAEDA4DBD8}" type="pres">
      <dgm:prSet presAssocID="{EF4A2372-70A8-40D6-B1D3-6953E11F189C}" presName="txSpace" presStyleCnt="0"/>
      <dgm:spPr/>
    </dgm:pt>
    <dgm:pt modelId="{D6BB8014-98FA-4FE8-94A5-385CC9EAEE46}" type="pres">
      <dgm:prSet presAssocID="{EF4A2372-70A8-40D6-B1D3-6953E11F189C}" presName="desTx" presStyleLbl="revTx" presStyleIdx="1" presStyleCnt="4">
        <dgm:presLayoutVars/>
      </dgm:prSet>
      <dgm:spPr/>
      <dgm:t>
        <a:bodyPr/>
        <a:lstStyle/>
        <a:p>
          <a:endParaRPr lang="en-US"/>
        </a:p>
      </dgm:t>
    </dgm:pt>
    <dgm:pt modelId="{D80715C3-BACC-43EA-B5F6-951BF42E5548}" type="pres">
      <dgm:prSet presAssocID="{2F5CCF93-D0AB-4437-887E-72919578C58B}" presName="sibTrans" presStyleCnt="0"/>
      <dgm:spPr/>
    </dgm:pt>
    <dgm:pt modelId="{93977A73-1734-403D-BB52-E8DEC05522C6}" type="pres">
      <dgm:prSet presAssocID="{C9902178-7AF4-4480-9096-1E2E630C506A}" presName="compNode" presStyleCnt="0"/>
      <dgm:spPr/>
    </dgm:pt>
    <dgm:pt modelId="{AA5E44FF-22CD-40BC-BF63-8D13F2A77BD4}" type="pres">
      <dgm:prSet presAssocID="{C9902178-7AF4-4480-9096-1E2E630C506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sh"/>
        </a:ext>
      </dgm:extLst>
    </dgm:pt>
    <dgm:pt modelId="{1F08ED77-E08D-44DD-B567-EB5A4208BD14}" type="pres">
      <dgm:prSet presAssocID="{C9902178-7AF4-4480-9096-1E2E630C506A}" presName="iconSpace" presStyleCnt="0"/>
      <dgm:spPr/>
    </dgm:pt>
    <dgm:pt modelId="{4625D6A1-90B7-4A8B-98AD-1ACA2DF3CFC1}" type="pres">
      <dgm:prSet presAssocID="{C9902178-7AF4-4480-9096-1E2E630C506A}" presName="parTx" presStyleLbl="revTx" presStyleIdx="2" presStyleCnt="4" custLinFactNeighborX="139" custLinFactNeighborY="-36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0FA2F8F-2E5D-4018-8E8C-0BFCAB5ADE2E}" type="pres">
      <dgm:prSet presAssocID="{C9902178-7AF4-4480-9096-1E2E630C506A}" presName="txSpace" presStyleCnt="0"/>
      <dgm:spPr/>
    </dgm:pt>
    <dgm:pt modelId="{ADF70F1A-2809-4B86-8E6F-2420AAE2E9E5}" type="pres">
      <dgm:prSet presAssocID="{C9902178-7AF4-4480-9096-1E2E630C506A}" presName="desTx" presStyleLbl="revTx" presStyleIdx="3" presStyleCnt="4">
        <dgm:presLayoutVars/>
      </dgm:prSet>
      <dgm:spPr/>
      <dgm:t>
        <a:bodyPr/>
        <a:lstStyle/>
        <a:p>
          <a:endParaRPr lang="en-US"/>
        </a:p>
      </dgm:t>
    </dgm:pt>
  </dgm:ptLst>
  <dgm:cxnLst>
    <dgm:cxn modelId="{ACC6EF22-B6C8-4530-A5B0-41FD541D3225}" type="presOf" srcId="{53104E8A-59BA-4B50-A4A8-DBD1A3C647F3}" destId="{D6BB8014-98FA-4FE8-94A5-385CC9EAEE46}" srcOrd="0" destOrd="0" presId="urn:microsoft.com/office/officeart/2018/5/layout/CenteredIconLabelDescriptionList"/>
    <dgm:cxn modelId="{CEDC3339-5C85-494D-9D42-E08DBFAB808F}" srcId="{EF4A2372-70A8-40D6-B1D3-6953E11F189C}" destId="{D9AFA8DD-2F2F-4F66-B41B-52603F7EE983}" srcOrd="1" destOrd="0" parTransId="{7A3B46E6-0725-444D-BDA5-C54C67F39C62}" sibTransId="{95B00357-2DA0-45AA-AB65-076B669528A5}"/>
    <dgm:cxn modelId="{FF11DEE5-A1C5-419D-97DB-652898D6DB2B}" srcId="{C9902178-7AF4-4480-9096-1E2E630C506A}" destId="{4474668A-5DB7-43CC-A31A-3F4534E7BC02}" srcOrd="1" destOrd="0" parTransId="{78D9B7D9-A737-4080-BA5D-1C5D6F1C73C6}" sibTransId="{3C1DB9F5-A6D7-45D3-A139-F750B9981FF3}"/>
    <dgm:cxn modelId="{2EFED42A-EA6E-4E8F-A8C0-06E5EF72B318}" srcId="{04608142-D0EE-46AC-BD52-A77F8B576352}" destId="{C9902178-7AF4-4480-9096-1E2E630C506A}" srcOrd="1" destOrd="0" parTransId="{37A708AF-63EB-4CA1-8A62-4786F401E467}" sibTransId="{86DAB01D-E7BE-4BEA-A31D-3EB0BEDAE752}"/>
    <dgm:cxn modelId="{B21C4053-19AE-43B2-9BB6-3DBE5D3D4C2B}" srcId="{C9902178-7AF4-4480-9096-1E2E630C506A}" destId="{2FD0DD2C-40B3-4987-B372-3A9535EB59D1}" srcOrd="2" destOrd="0" parTransId="{435BB8A5-0A52-4F95-8DE9-8A2D55AFB3C7}" sibTransId="{0D42D440-03DA-4595-AF5F-FC081A4E5B7A}"/>
    <dgm:cxn modelId="{F0F449A3-B74F-44AE-94BD-B5882F9571C0}" type="presOf" srcId="{EF4A2372-70A8-40D6-B1D3-6953E11F189C}" destId="{82530E2E-C45E-4A0E-B49C-8EA3850DFB9C}" srcOrd="0" destOrd="0" presId="urn:microsoft.com/office/officeart/2018/5/layout/CenteredIconLabelDescriptionList"/>
    <dgm:cxn modelId="{E1B9CDA1-E961-4D60-8257-9A7FA03642E6}" srcId="{C9902178-7AF4-4480-9096-1E2E630C506A}" destId="{1996966B-DAF6-456D-95B7-BC5B9EFE680B}" srcOrd="0" destOrd="0" parTransId="{D7346BDA-30C8-4055-8669-92E02E227B2A}" sibTransId="{36B417B7-850E-4064-976E-CD3A75CC99C5}"/>
    <dgm:cxn modelId="{3E820307-3A21-4F5B-BA54-2BEABA0E159E}" srcId="{EF4A2372-70A8-40D6-B1D3-6953E11F189C}" destId="{1FC3AC89-03D8-4A77-BE65-C252C8E0053F}" srcOrd="2" destOrd="0" parTransId="{C965E819-5BEB-47B2-B43D-C87AB3F1C8E7}" sibTransId="{F500DEEA-27E1-407A-A4CE-69351FE8A51D}"/>
    <dgm:cxn modelId="{34F242FA-1659-4CD9-97C4-1F7398C1FE02}" type="presOf" srcId="{C9902178-7AF4-4480-9096-1E2E630C506A}" destId="{4625D6A1-90B7-4A8B-98AD-1ACA2DF3CFC1}" srcOrd="0" destOrd="0" presId="urn:microsoft.com/office/officeart/2018/5/layout/CenteredIconLabelDescriptionList"/>
    <dgm:cxn modelId="{5FF089BB-6F5E-47C0-A8CA-C3D5E77CD284}" type="presOf" srcId="{D9AFA8DD-2F2F-4F66-B41B-52603F7EE983}" destId="{D6BB8014-98FA-4FE8-94A5-385CC9EAEE46}" srcOrd="0" destOrd="1" presId="urn:microsoft.com/office/officeart/2018/5/layout/CenteredIconLabelDescriptionList"/>
    <dgm:cxn modelId="{6E48F624-28E2-4CF3-A945-E905F83D05AA}" type="presOf" srcId="{4474668A-5DB7-43CC-A31A-3F4534E7BC02}" destId="{ADF70F1A-2809-4B86-8E6F-2420AAE2E9E5}" srcOrd="0" destOrd="1" presId="urn:microsoft.com/office/officeart/2018/5/layout/CenteredIconLabelDescriptionList"/>
    <dgm:cxn modelId="{B2BF7FFE-AA46-4548-88B8-A2225E7120E7}" type="presOf" srcId="{1FC3AC89-03D8-4A77-BE65-C252C8E0053F}" destId="{D6BB8014-98FA-4FE8-94A5-385CC9EAEE46}" srcOrd="0" destOrd="2" presId="urn:microsoft.com/office/officeart/2018/5/layout/CenteredIconLabelDescriptionList"/>
    <dgm:cxn modelId="{19CCE52C-45B9-4366-8207-2F8AB3D28419}" srcId="{04608142-D0EE-46AC-BD52-A77F8B576352}" destId="{EF4A2372-70A8-40D6-B1D3-6953E11F189C}" srcOrd="0" destOrd="0" parTransId="{80EDF798-A52C-485A-81E5-77E79F6A6E72}" sibTransId="{2F5CCF93-D0AB-4437-887E-72919578C58B}"/>
    <dgm:cxn modelId="{4B59ACE7-2DDD-4CB1-8F50-40C762A6FBD6}" type="presOf" srcId="{1996966B-DAF6-456D-95B7-BC5B9EFE680B}" destId="{ADF70F1A-2809-4B86-8E6F-2420AAE2E9E5}" srcOrd="0" destOrd="0" presId="urn:microsoft.com/office/officeart/2018/5/layout/CenteredIconLabelDescriptionList"/>
    <dgm:cxn modelId="{B434F57D-5F90-403F-A8F8-5675A8448B06}" srcId="{EF4A2372-70A8-40D6-B1D3-6953E11F189C}" destId="{53104E8A-59BA-4B50-A4A8-DBD1A3C647F3}" srcOrd="0" destOrd="0" parTransId="{79E8212E-D593-4CD1-9D51-FA1AD131694C}" sibTransId="{7D1A6B18-85DB-46C9-9078-83D5B0AE8323}"/>
    <dgm:cxn modelId="{52D7D684-985B-4AE2-A323-50E7E6528B60}" type="presOf" srcId="{2FD0DD2C-40B3-4987-B372-3A9535EB59D1}" destId="{ADF70F1A-2809-4B86-8E6F-2420AAE2E9E5}" srcOrd="0" destOrd="2" presId="urn:microsoft.com/office/officeart/2018/5/layout/CenteredIconLabelDescriptionList"/>
    <dgm:cxn modelId="{B22ABEAA-A09E-4AA2-BABB-5157BA0C4BC3}" type="presOf" srcId="{04608142-D0EE-46AC-BD52-A77F8B576352}" destId="{D5AFBCC0-1AEA-4E04-8F0F-A454675A398A}" srcOrd="0" destOrd="0" presId="urn:microsoft.com/office/officeart/2018/5/layout/CenteredIconLabelDescriptionList"/>
    <dgm:cxn modelId="{94CB4EF1-2BD9-4DA9-92AC-AD328A6A4219}" type="presParOf" srcId="{D5AFBCC0-1AEA-4E04-8F0F-A454675A398A}" destId="{30A665F3-61EF-47E4-833F-BE4671E82C96}" srcOrd="0" destOrd="0" presId="urn:microsoft.com/office/officeart/2018/5/layout/CenteredIconLabelDescriptionList"/>
    <dgm:cxn modelId="{4615E2D5-A5D3-4407-ACA4-2C9D51E0D2E2}" type="presParOf" srcId="{30A665F3-61EF-47E4-833F-BE4671E82C96}" destId="{15C2C4DA-F4B4-4CBD-ABE3-D02F6ABC50E2}" srcOrd="0" destOrd="0" presId="urn:microsoft.com/office/officeart/2018/5/layout/CenteredIconLabelDescriptionList"/>
    <dgm:cxn modelId="{6D8C4B93-EDAE-4344-B1B9-B7E108912569}" type="presParOf" srcId="{30A665F3-61EF-47E4-833F-BE4671E82C96}" destId="{9CD86FB5-FACF-4027-BAC2-68E4317070B3}" srcOrd="1" destOrd="0" presId="urn:microsoft.com/office/officeart/2018/5/layout/CenteredIconLabelDescriptionList"/>
    <dgm:cxn modelId="{71C7105B-F99A-4E78-A1DD-AAD789B26954}" type="presParOf" srcId="{30A665F3-61EF-47E4-833F-BE4671E82C96}" destId="{82530E2E-C45E-4A0E-B49C-8EA3850DFB9C}" srcOrd="2" destOrd="0" presId="urn:microsoft.com/office/officeart/2018/5/layout/CenteredIconLabelDescriptionList"/>
    <dgm:cxn modelId="{A2939B46-4A43-4F4B-A4DB-BC073D4D7055}" type="presParOf" srcId="{30A665F3-61EF-47E4-833F-BE4671E82C96}" destId="{686DBCCC-83CC-47B4-9650-13AAEDA4DBD8}" srcOrd="3" destOrd="0" presId="urn:microsoft.com/office/officeart/2018/5/layout/CenteredIconLabelDescriptionList"/>
    <dgm:cxn modelId="{5B3F36A8-81DB-4B5C-85EA-3B4797E220BC}" type="presParOf" srcId="{30A665F3-61EF-47E4-833F-BE4671E82C96}" destId="{D6BB8014-98FA-4FE8-94A5-385CC9EAEE46}" srcOrd="4" destOrd="0" presId="urn:microsoft.com/office/officeart/2018/5/layout/CenteredIconLabelDescriptionList"/>
    <dgm:cxn modelId="{B3DA38DF-19AD-4575-829E-EFE34272BD4D}" type="presParOf" srcId="{D5AFBCC0-1AEA-4E04-8F0F-A454675A398A}" destId="{D80715C3-BACC-43EA-B5F6-951BF42E5548}" srcOrd="1" destOrd="0" presId="urn:microsoft.com/office/officeart/2018/5/layout/CenteredIconLabelDescriptionList"/>
    <dgm:cxn modelId="{70483974-C1D2-4793-97AF-1AE10CF5D181}" type="presParOf" srcId="{D5AFBCC0-1AEA-4E04-8F0F-A454675A398A}" destId="{93977A73-1734-403D-BB52-E8DEC05522C6}" srcOrd="2" destOrd="0" presId="urn:microsoft.com/office/officeart/2018/5/layout/CenteredIconLabelDescriptionList"/>
    <dgm:cxn modelId="{1A2A95A6-F083-4C32-874E-8CC12E2D3319}" type="presParOf" srcId="{93977A73-1734-403D-BB52-E8DEC05522C6}" destId="{AA5E44FF-22CD-40BC-BF63-8D13F2A77BD4}" srcOrd="0" destOrd="0" presId="urn:microsoft.com/office/officeart/2018/5/layout/CenteredIconLabelDescriptionList"/>
    <dgm:cxn modelId="{DA234732-DBAC-40D9-A3D0-3D5B0566DDDC}" type="presParOf" srcId="{93977A73-1734-403D-BB52-E8DEC05522C6}" destId="{1F08ED77-E08D-44DD-B567-EB5A4208BD14}" srcOrd="1" destOrd="0" presId="urn:microsoft.com/office/officeart/2018/5/layout/CenteredIconLabelDescriptionList"/>
    <dgm:cxn modelId="{64E0BCA8-3A19-43D6-8AE9-473082C6682C}" type="presParOf" srcId="{93977A73-1734-403D-BB52-E8DEC05522C6}" destId="{4625D6A1-90B7-4A8B-98AD-1ACA2DF3CFC1}" srcOrd="2" destOrd="0" presId="urn:microsoft.com/office/officeart/2018/5/layout/CenteredIconLabelDescriptionList"/>
    <dgm:cxn modelId="{6B45D095-D1C2-4887-AA2C-97FB7B51008D}" type="presParOf" srcId="{93977A73-1734-403D-BB52-E8DEC05522C6}" destId="{80FA2F8F-2E5D-4018-8E8C-0BFCAB5ADE2E}" srcOrd="3" destOrd="0" presId="urn:microsoft.com/office/officeart/2018/5/layout/CenteredIconLabelDescriptionList"/>
    <dgm:cxn modelId="{6AA36E0A-6289-41F4-BEA1-AD806C6612F1}" type="presParOf" srcId="{93977A73-1734-403D-BB52-E8DEC05522C6}" destId="{ADF70F1A-2809-4B86-8E6F-2420AAE2E9E5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058732-9CB7-4C47-ADBA-8BB7A66F2F9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76532EB-2BF3-4A93-9B31-2E91087ED13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Chemical Treatments</a:t>
          </a:r>
        </a:p>
      </dgm:t>
    </dgm:pt>
    <dgm:pt modelId="{B57107F7-5A64-4459-A5BC-23D65E431F0A}" type="parTrans" cxnId="{B3A4BCD8-F367-47EC-B203-B99F1CA7FB68}">
      <dgm:prSet/>
      <dgm:spPr/>
      <dgm:t>
        <a:bodyPr/>
        <a:lstStyle/>
        <a:p>
          <a:endParaRPr lang="en-US"/>
        </a:p>
      </dgm:t>
    </dgm:pt>
    <dgm:pt modelId="{8F4E8F12-A5E7-4002-B135-D95E08EDEA0D}" type="sibTrans" cxnId="{B3A4BCD8-F367-47EC-B203-B99F1CA7FB68}">
      <dgm:prSet/>
      <dgm:spPr/>
      <dgm:t>
        <a:bodyPr/>
        <a:lstStyle/>
        <a:p>
          <a:endParaRPr lang="en-US"/>
        </a:p>
      </dgm:t>
    </dgm:pt>
    <dgm:pt modelId="{857AF7F6-083B-4146-B515-CF3DCDC57F68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9EB3771E-725C-4DF2-9EFD-6FA60B1EEE0C}" type="parTrans" cxnId="{6DD758BB-AF2F-4B4A-9317-DC5818B4F793}">
      <dgm:prSet/>
      <dgm:spPr/>
      <dgm:t>
        <a:bodyPr/>
        <a:lstStyle/>
        <a:p>
          <a:endParaRPr lang="en-US"/>
        </a:p>
      </dgm:t>
    </dgm:pt>
    <dgm:pt modelId="{4E5D9326-C1DF-48E9-BE32-1A9F50332192}" type="sibTrans" cxnId="{6DD758BB-AF2F-4B4A-9317-DC5818B4F793}">
      <dgm:prSet/>
      <dgm:spPr/>
      <dgm:t>
        <a:bodyPr/>
        <a:lstStyle/>
        <a:p>
          <a:endParaRPr lang="en-US"/>
        </a:p>
      </dgm:t>
    </dgm:pt>
    <dgm:pt modelId="{0BF3C679-23D3-4DB2-9E36-C0E4CB9127C7}" type="pres">
      <dgm:prSet presAssocID="{78058732-9CB7-4C47-ADBA-8BB7A66F2F9A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0F0DF8-1175-4152-A063-61DC45DE448C}" type="pres">
      <dgm:prSet presAssocID="{F76532EB-2BF3-4A93-9B31-2E91087ED133}" presName="compNode" presStyleCnt="0"/>
      <dgm:spPr/>
    </dgm:pt>
    <dgm:pt modelId="{A80D74BC-87BD-46A4-B402-9E7AE1F658E9}" type="pres">
      <dgm:prSet presAssocID="{F76532EB-2BF3-4A93-9B31-2E91087ED133}" presName="iconRect" presStyleLbl="node1" presStyleIdx="0" presStyleCnt="1" custLinFactNeighborX="92857" custLinFactNeighborY="-198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k"/>
        </a:ext>
      </dgm:extLst>
    </dgm:pt>
    <dgm:pt modelId="{6C69DB97-82DD-40F7-ABE8-A7E25512F731}" type="pres">
      <dgm:prSet presAssocID="{F76532EB-2BF3-4A93-9B31-2E91087ED133}" presName="iconSpace" presStyleCnt="0"/>
      <dgm:spPr/>
    </dgm:pt>
    <dgm:pt modelId="{3CED9C57-3EE4-4DCC-BF25-560EF16EE741}" type="pres">
      <dgm:prSet presAssocID="{F76532EB-2BF3-4A93-9B31-2E91087ED133}" presName="parTx" presStyleLbl="revTx" presStyleIdx="0" presStyleCnt="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96A6A3E-0A80-4074-B618-BBA62A5A2362}" type="pres">
      <dgm:prSet presAssocID="{F76532EB-2BF3-4A93-9B31-2E91087ED133}" presName="txSpace" presStyleCnt="0"/>
      <dgm:spPr/>
    </dgm:pt>
    <dgm:pt modelId="{E8A7C748-46D0-40F3-907C-19913CBD497A}" type="pres">
      <dgm:prSet presAssocID="{F76532EB-2BF3-4A93-9B31-2E91087ED133}" presName="desTx" presStyleLbl="revTx" presStyleIdx="1" presStyleCnt="2">
        <dgm:presLayoutVars/>
      </dgm:prSet>
      <dgm:spPr/>
      <dgm:t>
        <a:bodyPr/>
        <a:lstStyle/>
        <a:p>
          <a:endParaRPr lang="en-US"/>
        </a:p>
      </dgm:t>
    </dgm:pt>
  </dgm:ptLst>
  <dgm:cxnLst>
    <dgm:cxn modelId="{C7D3576D-4272-4027-8BED-5144855FD3CA}" type="presOf" srcId="{F76532EB-2BF3-4A93-9B31-2E91087ED133}" destId="{3CED9C57-3EE4-4DCC-BF25-560EF16EE741}" srcOrd="0" destOrd="0" presId="urn:microsoft.com/office/officeart/2018/2/layout/IconLabelDescriptionList"/>
    <dgm:cxn modelId="{6DD758BB-AF2F-4B4A-9317-DC5818B4F793}" srcId="{F76532EB-2BF3-4A93-9B31-2E91087ED133}" destId="{857AF7F6-083B-4146-B515-CF3DCDC57F68}" srcOrd="0" destOrd="0" parTransId="{9EB3771E-725C-4DF2-9EFD-6FA60B1EEE0C}" sibTransId="{4E5D9326-C1DF-48E9-BE32-1A9F50332192}"/>
    <dgm:cxn modelId="{D7EF93E1-26A3-4265-AB15-5837647743AA}" type="presOf" srcId="{78058732-9CB7-4C47-ADBA-8BB7A66F2F9A}" destId="{0BF3C679-23D3-4DB2-9E36-C0E4CB9127C7}" srcOrd="0" destOrd="0" presId="urn:microsoft.com/office/officeart/2018/2/layout/IconLabelDescriptionList"/>
    <dgm:cxn modelId="{E4EE5FC3-ACAB-4786-BF3C-2176F4881F3E}" type="presOf" srcId="{857AF7F6-083B-4146-B515-CF3DCDC57F68}" destId="{E8A7C748-46D0-40F3-907C-19913CBD497A}" srcOrd="0" destOrd="0" presId="urn:microsoft.com/office/officeart/2018/2/layout/IconLabelDescriptionList"/>
    <dgm:cxn modelId="{B3A4BCD8-F367-47EC-B203-B99F1CA7FB68}" srcId="{78058732-9CB7-4C47-ADBA-8BB7A66F2F9A}" destId="{F76532EB-2BF3-4A93-9B31-2E91087ED133}" srcOrd="0" destOrd="0" parTransId="{B57107F7-5A64-4459-A5BC-23D65E431F0A}" sibTransId="{8F4E8F12-A5E7-4002-B135-D95E08EDEA0D}"/>
    <dgm:cxn modelId="{5B8B4019-49C0-4335-9D89-536A54BD1EB3}" type="presParOf" srcId="{0BF3C679-23D3-4DB2-9E36-C0E4CB9127C7}" destId="{F80F0DF8-1175-4152-A063-61DC45DE448C}" srcOrd="0" destOrd="0" presId="urn:microsoft.com/office/officeart/2018/2/layout/IconLabelDescriptionList"/>
    <dgm:cxn modelId="{9C56677C-38D7-427F-8CD8-4876506C17F8}" type="presParOf" srcId="{F80F0DF8-1175-4152-A063-61DC45DE448C}" destId="{A80D74BC-87BD-46A4-B402-9E7AE1F658E9}" srcOrd="0" destOrd="0" presId="urn:microsoft.com/office/officeart/2018/2/layout/IconLabelDescriptionList"/>
    <dgm:cxn modelId="{6B0815F6-DD22-4046-BBEC-132372A62645}" type="presParOf" srcId="{F80F0DF8-1175-4152-A063-61DC45DE448C}" destId="{6C69DB97-82DD-40F7-ABE8-A7E25512F731}" srcOrd="1" destOrd="0" presId="urn:microsoft.com/office/officeart/2018/2/layout/IconLabelDescriptionList"/>
    <dgm:cxn modelId="{C7B0F12B-71F6-45BA-A314-C175822112EB}" type="presParOf" srcId="{F80F0DF8-1175-4152-A063-61DC45DE448C}" destId="{3CED9C57-3EE4-4DCC-BF25-560EF16EE741}" srcOrd="2" destOrd="0" presId="urn:microsoft.com/office/officeart/2018/2/layout/IconLabelDescriptionList"/>
    <dgm:cxn modelId="{924449A8-5198-4CFA-88BF-23EF458B1D3C}" type="presParOf" srcId="{F80F0DF8-1175-4152-A063-61DC45DE448C}" destId="{F96A6A3E-0A80-4074-B618-BBA62A5A2362}" srcOrd="3" destOrd="0" presId="urn:microsoft.com/office/officeart/2018/2/layout/IconLabelDescriptionList"/>
    <dgm:cxn modelId="{411AA2FF-9368-48FD-8AAB-436E1A1ED9D4}" type="presParOf" srcId="{F80F0DF8-1175-4152-A063-61DC45DE448C}" destId="{E8A7C748-46D0-40F3-907C-19913CBD497A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C2C4DA-F4B4-4CBD-ABE3-D02F6ABC50E2}">
      <dsp:nvSpPr>
        <dsp:cNvPr id="0" name=""/>
        <dsp:cNvSpPr/>
      </dsp:nvSpPr>
      <dsp:spPr>
        <a:xfrm>
          <a:off x="1302695" y="0"/>
          <a:ext cx="1396939" cy="138219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530E2E-C45E-4A0E-B49C-8EA3850DFB9C}">
      <dsp:nvSpPr>
        <dsp:cNvPr id="0" name=""/>
        <dsp:cNvSpPr/>
      </dsp:nvSpPr>
      <dsp:spPr>
        <a:xfrm>
          <a:off x="5537" y="1555722"/>
          <a:ext cx="3991254" cy="102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800" kern="1200" dirty="0"/>
            <a:t>Nutrient Abatement</a:t>
          </a:r>
        </a:p>
      </dsp:txBody>
      <dsp:txXfrm>
        <a:off x="5537" y="1555722"/>
        <a:ext cx="3991254" cy="1021852"/>
      </dsp:txXfrm>
    </dsp:sp>
    <dsp:sp modelId="{D6BB8014-98FA-4FE8-94A5-385CC9EAEE46}">
      <dsp:nvSpPr>
        <dsp:cNvPr id="0" name=""/>
        <dsp:cNvSpPr/>
      </dsp:nvSpPr>
      <dsp:spPr>
        <a:xfrm>
          <a:off x="5537" y="2658283"/>
          <a:ext cx="3991254" cy="142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Florida-Friendly Landscaping™ principles </a:t>
          </a:r>
          <a:endParaRPr lang="en-US" sz="1800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Grass clipping disposal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Aeration</a:t>
          </a:r>
          <a:endParaRPr lang="en-US" sz="1800" b="1" kern="1200" dirty="0"/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/>
            <a:t>Littoral Planting</a:t>
          </a:r>
        </a:p>
      </dsp:txBody>
      <dsp:txXfrm>
        <a:off x="5537" y="2658283"/>
        <a:ext cx="3991254" cy="1420188"/>
      </dsp:txXfrm>
    </dsp:sp>
    <dsp:sp modelId="{AA5E44FF-22CD-40BC-BF63-8D13F2A77BD4}">
      <dsp:nvSpPr>
        <dsp:cNvPr id="0" name=""/>
        <dsp:cNvSpPr/>
      </dsp:nvSpPr>
      <dsp:spPr>
        <a:xfrm>
          <a:off x="5992420" y="0"/>
          <a:ext cx="1396939" cy="138219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5D6A1-90B7-4A8B-98AD-1ACA2DF3CFC1}">
      <dsp:nvSpPr>
        <dsp:cNvPr id="0" name=""/>
        <dsp:cNvSpPr/>
      </dsp:nvSpPr>
      <dsp:spPr>
        <a:xfrm>
          <a:off x="4700800" y="1187855"/>
          <a:ext cx="3991254" cy="1021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800" kern="1200" dirty="0"/>
            <a:t>Biological Control: </a:t>
          </a:r>
          <a:endParaRPr lang="en-US" sz="2800" kern="1200" dirty="0" smtClean="0"/>
        </a:p>
        <a:p>
          <a:pPr lvl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2800" kern="1200" dirty="0" smtClean="0"/>
            <a:t>Fish </a:t>
          </a:r>
          <a:r>
            <a:rPr lang="en-US" sz="2800" kern="1200" dirty="0"/>
            <a:t>Stocking</a:t>
          </a:r>
        </a:p>
      </dsp:txBody>
      <dsp:txXfrm>
        <a:off x="4700800" y="1187855"/>
        <a:ext cx="3991254" cy="1021852"/>
      </dsp:txXfrm>
    </dsp:sp>
    <dsp:sp modelId="{ADF70F1A-2809-4B86-8E6F-2420AAE2E9E5}">
      <dsp:nvSpPr>
        <dsp:cNvPr id="0" name=""/>
        <dsp:cNvSpPr/>
      </dsp:nvSpPr>
      <dsp:spPr>
        <a:xfrm>
          <a:off x="4695262" y="2658283"/>
          <a:ext cx="3991254" cy="14201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b="1" kern="1200" dirty="0"/>
            <a:t>Fall: Bream (70% blue gill / 30% red ear)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b="1" kern="1200" dirty="0"/>
            <a:t>Spring: Bass 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Char char="•"/>
          </a:pPr>
          <a:r>
            <a:rPr lang="en-US" sz="1800" b="1" kern="1200" dirty="0"/>
            <a:t>Gambusia: “Mosquitofish” </a:t>
          </a:r>
        </a:p>
      </dsp:txBody>
      <dsp:txXfrm>
        <a:off x="4695262" y="2658283"/>
        <a:ext cx="3991254" cy="14201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0D74BC-87BD-46A4-B402-9E7AE1F658E9}">
      <dsp:nvSpPr>
        <dsp:cNvPr id="0" name=""/>
        <dsp:cNvSpPr/>
      </dsp:nvSpPr>
      <dsp:spPr>
        <a:xfrm>
          <a:off x="3065342" y="28760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ED9C57-3EE4-4DCC-BF25-560EF16EE741}">
      <dsp:nvSpPr>
        <dsp:cNvPr id="0" name=""/>
        <dsp:cNvSpPr/>
      </dsp:nvSpPr>
      <dsp:spPr>
        <a:xfrm>
          <a:off x="1661344" y="195787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en-US" sz="3600" kern="1200" dirty="0"/>
            <a:t>Chemical Treatments</a:t>
          </a:r>
        </a:p>
      </dsp:txBody>
      <dsp:txXfrm>
        <a:off x="1661344" y="1957873"/>
        <a:ext cx="4320000" cy="648000"/>
      </dsp:txXfrm>
    </dsp:sp>
    <dsp:sp modelId="{E8A7C748-46D0-40F3-907C-19913CBD497A}">
      <dsp:nvSpPr>
        <dsp:cNvPr id="0" name=""/>
        <dsp:cNvSpPr/>
      </dsp:nvSpPr>
      <dsp:spPr>
        <a:xfrm>
          <a:off x="1661344" y="2665525"/>
          <a:ext cx="4320000" cy="6346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1661344" y="2665525"/>
        <a:ext cx="4320000" cy="6346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=""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6D810-8B52-41DF-9931-C90AE0764807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AAFC5-43EA-4DA8-AC07-E31922B47AC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8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EC6354-48EF-4A5B-8400-3DF885DFE310}" type="datetimeFigureOut">
              <a:rPr lang="en-US" smtClean="0"/>
              <a:t>8/19/2020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FB227-1B0F-46A9-81E9-ADA3061915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46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B227-1B0F-46A9-81E9-ADA3061915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395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B227-1B0F-46A9-81E9-ADA3061915D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00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B227-1B0F-46A9-81E9-ADA3061915D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1442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Intro: Clarke Public health we manage stormwater ponds and systems, formulate and manufacture mosquito control products.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Presidential Green Chemistry award  Used on or near organic farms.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John Greene  going on 7 years with Clarke …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B227-1B0F-46A9-81E9-ADA3061915D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721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B227-1B0F-46A9-81E9-ADA3061915D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411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Order and family of mosquitos </a:t>
            </a:r>
          </a:p>
          <a:p>
            <a:r>
              <a:rPr lang="en-US" b="1" dirty="0" smtClean="0"/>
              <a:t>Phantom</a:t>
            </a:r>
            <a:r>
              <a:rPr lang="en-US" dirty="0" smtClean="0"/>
              <a:t>- deeper lower oxygen</a:t>
            </a:r>
            <a:r>
              <a:rPr lang="en-US" baseline="0" dirty="0" smtClean="0"/>
              <a:t> reproduce in mucky pond bottoms with high organic content</a:t>
            </a:r>
          </a:p>
          <a:p>
            <a:r>
              <a:rPr lang="en-US" b="1" baseline="0" dirty="0" smtClean="0"/>
              <a:t>Edge midge – </a:t>
            </a:r>
            <a:r>
              <a:rPr lang="en-US" b="0" baseline="0" dirty="0" smtClean="0"/>
              <a:t>sandy bottoms along the edge of lakes and ponds</a:t>
            </a:r>
          </a:p>
          <a:p>
            <a:r>
              <a:rPr lang="en-US" b="1" baseline="0" dirty="0" smtClean="0"/>
              <a:t>Filter feeders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FB227-1B0F-46A9-81E9-ADA3061915D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882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4B1C293-68C4-2746-8D0E-57EA6CE91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E4F23D1-452E-1D45-90AB-BDC88EB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893954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impact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6997E7-71E7-EE4C-8F12-1CA4222140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53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85963" y="1122363"/>
            <a:ext cx="8243888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thank you slid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963" y="3602038"/>
            <a:ext cx="824388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E009-05C1-4D25-B44A-4DB68234C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747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8072" y="1709738"/>
            <a:ext cx="9449377" cy="2852737"/>
          </a:xfrm>
        </p:spPr>
        <p:txBody>
          <a:bodyPr anchor="b"/>
          <a:lstStyle>
            <a:lvl1pPr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98072" y="4589463"/>
            <a:ext cx="944937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898072" y="6356350"/>
            <a:ext cx="1683328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DE009-05C1-4D25-B44A-4DB68234CA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44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DC5C7-2D20-2C4E-B99E-FB50FD617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F049B-FC7E-AE4A-8407-5EEA6B78A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1CEDD-33EA-DC49-A65D-7D50F075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FD45BE-0B11-384C-93DD-EA711366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97E7-71E7-EE4C-8F12-1CA422214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4F23D1-452E-1D45-90AB-BDC88EB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2700742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2CDC9-7FD6-7C4C-A4CB-1B9FBC8E3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 baseline="0"/>
            </a:lvl1pPr>
          </a:lstStyle>
          <a:p>
            <a:r>
              <a:rPr lang="en-US" dirty="0"/>
              <a:t>Click to edit section name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B456E-E5D2-3446-9D2B-761B8CE2F98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text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C74FF-4EC5-8944-A141-CF1E3BA10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8FD4FC-A111-8F40-B5FE-D1233C570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97E7-71E7-EE4C-8F12-1CA422214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E4F23D1-452E-1D45-90AB-BDC88EB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63199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E5E33-FBCD-A34A-807C-2F5ED1458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E1BA5-48A3-FC40-BFBC-AE100BCE89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E88B53-B3F4-5840-9A20-BB2BC6948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62B40-3A25-9A41-8CF7-37E85871E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8B839-477E-1A41-8E99-FB28AB2CB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97E7-71E7-EE4C-8F12-1CA422214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4F23D1-452E-1D45-90AB-BDC88EB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763850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14EB-6309-124C-870D-02FB45841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F0114-784F-384C-9564-185FE2266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EA974F-D94D-3141-BB81-74DEDABCC3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5B9838-7D1D-5543-8A34-ACD974348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09F43F-1AD2-5149-8542-203710BE6C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AE635-9D03-1243-929B-9118A949B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51799-4319-AB48-88C2-DCACA886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97E7-71E7-EE4C-8F12-1CA422214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2E4F23D1-452E-1D45-90AB-BDC88EBEC3D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557653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E356-1099-1145-A848-1A437D6FF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EA3A84-FF4E-EF4D-8039-1D137913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2B9B02-9823-2A4C-894D-7168031AB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97E7-71E7-EE4C-8F12-1CA422214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4F23D1-452E-1D45-90AB-BDC88EB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993292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BAF2A1-D871-6F4F-8006-9DA249EC1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83C27-78B3-4843-A4DC-622E1CD4B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997E7-71E7-EE4C-8F12-1CA422214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23D1-452E-1D45-90AB-BDC88EB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4138746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impact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6997E7-71E7-EE4C-8F12-1CA4222140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6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199" y="2766218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impact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6997E7-71E7-EE4C-8F12-1CA4222140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06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FC37428-0E30-C044-B287-05FC1F6BE5F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FDE32-5203-1648-99C7-B47FEDB58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8EC39A-882F-CB40-B891-415FA4B661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4F23D1-452E-1D45-90AB-BDC88EBEC3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pc="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</a:t>
            </a:r>
            <a:endParaRPr lang="en-US" spc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77E22-5F2D-854E-A85F-9BE0D0B2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997E7-71E7-EE4C-8F12-1CA4222140E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257241"/>
            <a:ext cx="2743200" cy="46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68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5" r:id="rId9"/>
    <p:sldLayoutId id="2147483666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0" lang="en-US" sz="1200" b="0" i="0" u="none" strike="noStrike" kern="1200" cap="none" spc="3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CONFIDENTIAL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0ADE009-05C1-4D25-B44A-4DB68234CAA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32C683-1362-944E-BD44-407A27B449E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38600" y="6176963"/>
            <a:ext cx="3217569" cy="54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6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9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Calibri Light"/>
              </a:rPr>
              <a:t>Poinciana</a:t>
            </a:r>
            <a:br>
              <a:rPr lang="en-US" dirty="0" smtClean="0">
                <a:cs typeface="Calibri Light"/>
              </a:rPr>
            </a:br>
            <a:r>
              <a:rPr lang="en-US" dirty="0" smtClean="0">
                <a:cs typeface="Calibri Light"/>
              </a:rPr>
              <a:t>Midge Overview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August 20, 2020</a:t>
            </a:r>
          </a:p>
          <a:p>
            <a:r>
              <a:rPr lang="en-US" dirty="0" smtClean="0"/>
              <a:t>John Greene – Clarke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561" y="1971544"/>
            <a:ext cx="2923051" cy="232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7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Midge Larvae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201" y="1543543"/>
            <a:ext cx="4363834" cy="41708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43544"/>
            <a:ext cx="4804134" cy="41708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29103" y="1690689"/>
            <a:ext cx="3468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Phantom midge - </a:t>
            </a:r>
            <a:r>
              <a:rPr lang="en-US" dirty="0" err="1" smtClean="0"/>
              <a:t>Chaoborid</a:t>
            </a:r>
            <a:endParaRPr lang="en-US" dirty="0" smtClean="0"/>
          </a:p>
          <a:p>
            <a:pPr algn="ctr"/>
            <a:r>
              <a:rPr lang="en-US" dirty="0" smtClean="0"/>
              <a:t>“deep water”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16110" y="1690689"/>
            <a:ext cx="27116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Edge midge – </a:t>
            </a:r>
            <a:r>
              <a:rPr lang="en-US" dirty="0" err="1" smtClean="0">
                <a:solidFill>
                  <a:schemeClr val="bg1"/>
                </a:solidFill>
              </a:rPr>
              <a:t>Chironomid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“Lake and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ond edges”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4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midge swar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1" r="34527"/>
          <a:stretch/>
        </p:blipFill>
        <p:spPr bwMode="auto">
          <a:xfrm>
            <a:off x="7457137" y="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91489" y="365125"/>
            <a:ext cx="6739627" cy="169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800" dirty="0" smtClean="0">
                <a:solidFill>
                  <a:sysClr val="windowText" lastClr="000000"/>
                </a:solidFill>
                <a:latin typeface="Calibri Light" panose="020F0302020204030204"/>
              </a:rPr>
              <a:t>H</a:t>
            </a:r>
            <a:r>
              <a:rPr kumimoji="0" lang="en-US" alt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ome Owner Challenges</a:t>
            </a:r>
            <a:r>
              <a:rPr kumimoji="0" lang="en-US" alt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3891" y="2057918"/>
            <a:ext cx="4929350" cy="3985530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altLang="en-US" sz="2400" dirty="0">
                <a:latin typeface="+mn-lt"/>
              </a:rPr>
              <a:t>Swarming creates nuisance problems, interfering with outdoor, </a:t>
            </a:r>
            <a:r>
              <a:rPr lang="en-US" altLang="en-US" sz="2400" dirty="0" smtClean="0">
                <a:latin typeface="+mn-lt"/>
              </a:rPr>
              <a:t>activities.</a:t>
            </a:r>
          </a:p>
          <a:p>
            <a:pPr eaLnBrk="1" hangingPunct="1"/>
            <a:r>
              <a:rPr lang="en-US" altLang="en-US" sz="2400" dirty="0" smtClean="0">
                <a:latin typeface="+mn-lt"/>
              </a:rPr>
              <a:t>Homes, screens, vegetation and lighting.</a:t>
            </a:r>
          </a:p>
          <a:p>
            <a:pPr eaLnBrk="1" hangingPunct="1"/>
            <a:r>
              <a:rPr lang="en-US" altLang="en-US" sz="2400" dirty="0" smtClean="0">
                <a:latin typeface="+mn-lt"/>
              </a:rPr>
              <a:t>Attract spider webs</a:t>
            </a:r>
            <a:endParaRPr lang="en-US" altLang="en-US" sz="2400" dirty="0">
              <a:latin typeface="+mn-lt"/>
            </a:endParaRPr>
          </a:p>
          <a:p>
            <a:pPr eaLnBrk="1" hangingPunct="1"/>
            <a:r>
              <a:rPr lang="en-US" altLang="en-US" sz="2400" dirty="0" smtClean="0">
                <a:latin typeface="+mn-lt"/>
              </a:rPr>
              <a:t>Soiling-staining homes - structures</a:t>
            </a:r>
            <a:endParaRPr lang="en-US" altLang="en-US" sz="2400" dirty="0">
              <a:latin typeface="+mn-lt"/>
            </a:endParaRPr>
          </a:p>
          <a:p>
            <a:pPr eaLnBrk="1" hangingPunct="1"/>
            <a:r>
              <a:rPr lang="en-US" altLang="en-US" sz="2400" dirty="0" smtClean="0">
                <a:latin typeface="+mn-lt"/>
              </a:rPr>
              <a:t>“</a:t>
            </a:r>
            <a:r>
              <a:rPr lang="en-US" altLang="en-US" sz="2400" dirty="0">
                <a:latin typeface="+mn-lt"/>
              </a:rPr>
              <a:t>Fishy” odor of dead </a:t>
            </a:r>
            <a:r>
              <a:rPr lang="en-US" altLang="en-US" sz="2400" dirty="0" smtClean="0">
                <a:latin typeface="+mn-lt"/>
              </a:rPr>
              <a:t>adults</a:t>
            </a:r>
          </a:p>
          <a:p>
            <a:pPr marL="0" indent="0" eaLnBrk="1" hangingPunct="1">
              <a:buNone/>
            </a:pPr>
            <a:endParaRPr lang="en-US" altLang="en-US" sz="2400" dirty="0">
              <a:latin typeface="+mn-lt"/>
              <a:cs typeface="Calibri"/>
            </a:endParaRPr>
          </a:p>
          <a:p>
            <a:pPr lvl="1" eaLnBrk="1" hangingPunct="1"/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6387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800" b="0" dirty="0" smtClean="0"/>
              <a:t>Integrated Pest Management</a:t>
            </a:r>
            <a:br>
              <a:rPr lang="en-US" sz="8800" b="0" dirty="0" smtClean="0"/>
            </a:br>
            <a:r>
              <a:rPr lang="en-US" sz="8800" b="0" dirty="0" smtClean="0"/>
              <a:t>IPM</a:t>
            </a:r>
            <a:endParaRPr lang="en-US" sz="8800" b="0" dirty="0"/>
          </a:p>
        </p:txBody>
      </p:sp>
    </p:spTree>
    <p:extLst>
      <p:ext uri="{BB962C8B-B14F-4D97-AF65-F5344CB8AC3E}">
        <p14:creationId xmlns:p14="http://schemas.microsoft.com/office/powerpoint/2010/main" val="237244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A77D4996-278E-442A-A857-1595A8ECAA4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787703"/>
              </p:ext>
            </p:extLst>
          </p:nvPr>
        </p:nvGraphicFramePr>
        <p:xfrm>
          <a:off x="1849821" y="1775791"/>
          <a:ext cx="8692055" cy="407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3025613" y="396031"/>
            <a:ext cx="6240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Clarke Midge IPM</a:t>
            </a:r>
          </a:p>
        </p:txBody>
      </p:sp>
    </p:spTree>
    <p:extLst>
      <p:ext uri="{BB962C8B-B14F-4D97-AF65-F5344CB8AC3E}">
        <p14:creationId xmlns:p14="http://schemas.microsoft.com/office/powerpoint/2010/main" val="293216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5613" y="396031"/>
            <a:ext cx="624017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/>
              <a:t>Clarke Midge IPM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1904B40-FE19-4A0D-AAB8-D2A068D0FB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429011"/>
              </p:ext>
            </p:extLst>
          </p:nvPr>
        </p:nvGraphicFramePr>
        <p:xfrm>
          <a:off x="2324352" y="1504027"/>
          <a:ext cx="7642689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4D39A1B-F781-4376-B44E-A6B52E67A7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149686"/>
              </p:ext>
            </p:extLst>
          </p:nvPr>
        </p:nvGraphicFramePr>
        <p:xfrm>
          <a:off x="3094822" y="4702595"/>
          <a:ext cx="6101750" cy="1112520"/>
        </p:xfrm>
        <a:graphic>
          <a:graphicData uri="http://schemas.openxmlformats.org/drawingml/2006/table">
            <a:tbl>
              <a:tblPr firstRow="1" bandRow="1"/>
              <a:tblGrid>
                <a:gridCol w="3053750">
                  <a:extLst>
                    <a:ext uri="{9D8B030D-6E8A-4147-A177-3AD203B41FA5}">
                      <a16:colId xmlns:a16="http://schemas.microsoft.com/office/drawing/2014/main" val="25994027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38272855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Proactive Larval Control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Reactive Adulticiding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75132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Lake Treatments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Barrier 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314014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 smtClean="0"/>
                        <a:t>Area-wide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dirty="0"/>
                        <a:t>ULV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6AFC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08592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952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25613" y="396031"/>
            <a:ext cx="651428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 smtClean="0"/>
              <a:t>Today’s Takeaways</a:t>
            </a:r>
            <a:endParaRPr lang="en-US" sz="6600" dirty="0"/>
          </a:p>
        </p:txBody>
      </p:sp>
      <p:sp>
        <p:nvSpPr>
          <p:cNvPr id="2" name="TextBox 1"/>
          <p:cNvSpPr txBox="1"/>
          <p:nvPr/>
        </p:nvSpPr>
        <p:spPr>
          <a:xfrm>
            <a:off x="2249214" y="1735254"/>
            <a:ext cx="77321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Stormwater systems are non-natural aquatic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Water quality affects midge populations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Suppression over eradication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Planning 1, 3, 5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Combination of tools-techniques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Break the reproductive cycle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6643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366" y="3114631"/>
            <a:ext cx="3715268" cy="62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98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THANK YOU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1985963" y="3602037"/>
            <a:ext cx="8243888" cy="208405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John A. Greene 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jgreene@clarke.com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561-632-5712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948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4151" y="2899405"/>
            <a:ext cx="225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Agenda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852159" y="651641"/>
            <a:ext cx="3720662" cy="5528441"/>
          </a:xfrm>
          <a:prstGeom prst="round2Diag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665068" y="2388860"/>
            <a:ext cx="2590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Agenda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780689" y="651641"/>
            <a:ext cx="6074980" cy="543072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Objectives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Midge 101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Integrated Pest Management – IPM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Questions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0" dirty="0" smtClean="0"/>
              <a:t>Introduction</a:t>
            </a:r>
            <a:endParaRPr lang="en-US" sz="8000" b="0" dirty="0"/>
          </a:p>
        </p:txBody>
      </p:sp>
    </p:spTree>
    <p:extLst>
      <p:ext uri="{BB962C8B-B14F-4D97-AF65-F5344CB8AC3E}">
        <p14:creationId xmlns:p14="http://schemas.microsoft.com/office/powerpoint/2010/main" val="14197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976" y="112877"/>
            <a:ext cx="10515600" cy="1325563"/>
          </a:xfrm>
        </p:spPr>
        <p:txBody>
          <a:bodyPr/>
          <a:lstStyle/>
          <a:p>
            <a:r>
              <a:rPr lang="en-US" dirty="0" smtClean="0"/>
              <a:t>Stormwater Systems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89132" y="5501887"/>
            <a:ext cx="6096000" cy="9814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“Contaminants/nutrients, collect over time in a eutrophic/stratified environment. This is not a natural waterbody.” Randy Cross NPBCID 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298" y="386775"/>
            <a:ext cx="5799044" cy="49364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2210" y="1257146"/>
            <a:ext cx="496088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222222"/>
                </a:solidFill>
              </a:rPr>
              <a:t>Stormwater systems</a:t>
            </a:r>
            <a:r>
              <a:rPr lang="en-US" sz="2400" dirty="0">
                <a:solidFill>
                  <a:srgbClr val="222222"/>
                </a:solidFill>
              </a:rPr>
              <a:t> </a:t>
            </a:r>
            <a:r>
              <a:rPr lang="en-US" sz="2400" dirty="0" smtClean="0">
                <a:solidFill>
                  <a:srgbClr val="222222"/>
                </a:solidFill>
              </a:rPr>
              <a:t>are tools </a:t>
            </a:r>
            <a:r>
              <a:rPr lang="en-US" sz="2400" dirty="0">
                <a:solidFill>
                  <a:srgbClr val="222222"/>
                </a:solidFill>
              </a:rPr>
              <a:t>for managing the runoff from </a:t>
            </a:r>
            <a:r>
              <a:rPr lang="en-US" sz="2400" dirty="0" smtClean="0">
                <a:solidFill>
                  <a:srgbClr val="222222"/>
                </a:solidFill>
              </a:rPr>
              <a:t>rainfall</a:t>
            </a:r>
            <a:r>
              <a:rPr lang="en-US" sz="2400" dirty="0">
                <a:solidFill>
                  <a:srgbClr val="222222"/>
                </a:solidFill>
              </a:rPr>
              <a:t> </a:t>
            </a:r>
            <a:endParaRPr lang="en-US" sz="2400" dirty="0" smtClean="0">
              <a:solidFill>
                <a:srgbClr val="222222"/>
              </a:solidFill>
            </a:endParaRPr>
          </a:p>
          <a:p>
            <a:endParaRPr lang="en-US" sz="2400" dirty="0">
              <a:solidFill>
                <a:srgbClr val="222222"/>
              </a:solidFill>
              <a:latin typeface="Roboto"/>
            </a:endParaRPr>
          </a:p>
          <a:p>
            <a:r>
              <a:rPr lang="en-US" sz="2400" dirty="0" smtClean="0"/>
              <a:t>Created to provide fill for building pads</a:t>
            </a:r>
          </a:p>
          <a:p>
            <a:endParaRPr lang="en-US" sz="2400" dirty="0" smtClean="0"/>
          </a:p>
          <a:p>
            <a:r>
              <a:rPr lang="en-US" sz="2400" dirty="0" smtClean="0"/>
              <a:t>Prevent flooding</a:t>
            </a:r>
          </a:p>
          <a:p>
            <a:endParaRPr lang="en-US" sz="2400" dirty="0" smtClean="0"/>
          </a:p>
          <a:p>
            <a:r>
              <a:rPr lang="en-US" sz="2400" dirty="0" smtClean="0"/>
              <a:t>Remove pollutants</a:t>
            </a:r>
          </a:p>
          <a:p>
            <a:endParaRPr lang="en-US" sz="2400" dirty="0"/>
          </a:p>
          <a:p>
            <a:r>
              <a:rPr lang="en-US" sz="2400" dirty="0" smtClean="0"/>
              <a:t>Recharge aquifer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82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Clarke: </a:t>
            </a:r>
            <a:r>
              <a:rPr lang="en-US" sz="2400" dirty="0" smtClean="0"/>
              <a:t>Kissimmee, The Villages, Ft Myers and West Palm Beach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Local Experience:</a:t>
            </a:r>
            <a:r>
              <a:rPr lang="en-US" dirty="0" smtClean="0"/>
              <a:t>  </a:t>
            </a:r>
          </a:p>
          <a:p>
            <a:r>
              <a:rPr lang="en-US" dirty="0" smtClean="0"/>
              <a:t>Certified Florida storm-water inspectors </a:t>
            </a:r>
          </a:p>
          <a:p>
            <a:r>
              <a:rPr lang="en-US" dirty="0" smtClean="0"/>
              <a:t>Licensed </a:t>
            </a:r>
            <a:r>
              <a:rPr lang="en-US" smtClean="0"/>
              <a:t>herbicide applicators </a:t>
            </a:r>
            <a:r>
              <a:rPr lang="en-US" dirty="0" smtClean="0"/>
              <a:t>– preserves and wetlands </a:t>
            </a:r>
          </a:p>
          <a:p>
            <a:r>
              <a:rPr lang="en-US" dirty="0" smtClean="0"/>
              <a:t>Natural areas management – preserves and wetlands</a:t>
            </a:r>
          </a:p>
          <a:p>
            <a:r>
              <a:rPr lang="en-US" dirty="0" smtClean="0"/>
              <a:t>Public health – mosquito borne disease  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i="1" dirty="0" smtClean="0"/>
              <a:t>Observe, Inform, Options and Plan</a:t>
            </a:r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9278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b="0" dirty="0" smtClean="0"/>
              <a:t>Midge 101</a:t>
            </a:r>
            <a:endParaRPr lang="en-US" sz="8800" b="0" dirty="0"/>
          </a:p>
        </p:txBody>
      </p:sp>
    </p:spTree>
    <p:extLst>
      <p:ext uri="{BB962C8B-B14F-4D97-AF65-F5344CB8AC3E}">
        <p14:creationId xmlns:p14="http://schemas.microsoft.com/office/powerpoint/2010/main" val="1048862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424151" y="2899405"/>
            <a:ext cx="2259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Agenda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65068" y="2388860"/>
            <a:ext cx="259079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Agenda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0111" y="651641"/>
            <a:ext cx="10983310" cy="543072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Adult midges do not bite, suck blood or carry diseases – sometimes called </a:t>
            </a:r>
          </a:p>
          <a:p>
            <a:pPr marL="0" indent="0" algn="ctr">
              <a:buNone/>
            </a:pPr>
            <a:r>
              <a:rPr lang="en-US" sz="3200" b="1" dirty="0" smtClean="0"/>
              <a:t>“Blind Mosquitos”</a:t>
            </a:r>
          </a:p>
          <a:p>
            <a:endParaRPr lang="en-US" b="1" dirty="0"/>
          </a:p>
          <a:p>
            <a:r>
              <a:rPr lang="en-US" b="1" dirty="0" smtClean="0"/>
              <a:t>Larval filter feeders – born without mouth parts </a:t>
            </a:r>
          </a:p>
          <a:p>
            <a:endParaRPr lang="en-US" b="1" dirty="0" smtClean="0"/>
          </a:p>
          <a:p>
            <a:r>
              <a:rPr lang="en-US" b="1" dirty="0" smtClean="0"/>
              <a:t>Mate and die</a:t>
            </a:r>
          </a:p>
          <a:p>
            <a:endParaRPr lang="en-US" b="1" dirty="0"/>
          </a:p>
          <a:p>
            <a:r>
              <a:rPr lang="en-US" b="1" dirty="0" smtClean="0"/>
              <a:t>Break reproductive cycle – in ponds and on land</a:t>
            </a:r>
          </a:p>
          <a:p>
            <a:endParaRPr lang="en-US" b="1" dirty="0"/>
          </a:p>
          <a:p>
            <a:r>
              <a:rPr lang="en-US" b="1" dirty="0" smtClean="0"/>
              <a:t>Proliferate in low dissolved oxygen and high in nutrient waters </a:t>
            </a:r>
          </a:p>
          <a:p>
            <a:pPr marL="0" indent="0" algn="ctr">
              <a:buNone/>
            </a:pPr>
            <a:r>
              <a:rPr lang="en-US" b="1" dirty="0"/>
              <a:t>	</a:t>
            </a:r>
            <a:r>
              <a:rPr lang="en-US" b="1" dirty="0" smtClean="0"/>
              <a:t> nitrogen / </a:t>
            </a:r>
            <a:r>
              <a:rPr lang="en-US" b="1" dirty="0"/>
              <a:t>phosphorus</a:t>
            </a:r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388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rawing of a person&#10;&#10;Description automatically generated">
            <a:extLst>
              <a:ext uri="{FF2B5EF4-FFF2-40B4-BE49-F238E27FC236}">
                <a16:creationId xmlns:a16="http://schemas.microsoft.com/office/drawing/2014/main" id="{81A4E5E6-5E82-4EF6-BA41-972E2C6D39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331" y="282265"/>
            <a:ext cx="7465826" cy="6065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70069" y="739985"/>
            <a:ext cx="3780243" cy="54143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sz="quarter" idx="4294967295"/>
          </p:nvPr>
        </p:nvSpPr>
        <p:spPr>
          <a:xfrm>
            <a:off x="8050924" y="1034430"/>
            <a:ext cx="3418535" cy="35763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altLang="en-US" sz="1800" dirty="0">
                <a:solidFill>
                  <a:schemeClr val="bg1"/>
                </a:solidFill>
              </a:rPr>
              <a:t>Complete Metamorphosis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Egg: 2-7 days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Larva: 2-7 weeks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Pupa: 3 days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Adult: 3-5 days</a:t>
            </a: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endParaRPr lang="en-US" altLang="en-US" sz="2400" dirty="0">
              <a:solidFill>
                <a:schemeClr val="bg1"/>
              </a:solidFill>
            </a:endParaRPr>
          </a:p>
          <a:p>
            <a:r>
              <a:rPr lang="en-US" altLang="en-US" sz="2400" dirty="0">
                <a:solidFill>
                  <a:schemeClr val="bg1"/>
                </a:solidFill>
              </a:rPr>
              <a:t>Entire cycle 3-9 weeks</a:t>
            </a:r>
          </a:p>
          <a:p>
            <a:r>
              <a:rPr lang="en-US" altLang="en-US" sz="2400" dirty="0">
                <a:solidFill>
                  <a:schemeClr val="bg1"/>
                </a:solidFill>
              </a:rPr>
              <a:t>Temperature dependent!!!</a:t>
            </a:r>
          </a:p>
          <a:p>
            <a:pPr lvl="1"/>
            <a:endParaRPr lang="en-US" altLang="en-US" sz="700" dirty="0">
              <a:solidFill>
                <a:schemeClr val="bg1"/>
              </a:solidFill>
            </a:endParaRPr>
          </a:p>
          <a:p>
            <a:pPr lvl="1"/>
            <a:endParaRPr lang="en-US" altLang="en-US" sz="700" dirty="0">
              <a:solidFill>
                <a:schemeClr val="bg1"/>
              </a:solidFill>
            </a:endParaRPr>
          </a:p>
          <a:p>
            <a:pPr lvl="2"/>
            <a:endParaRPr lang="en-US" altLang="en-US" sz="7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3379" y="282265"/>
            <a:ext cx="35209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Life Cycle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083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Midge Adults</a:t>
            </a:r>
            <a:endParaRPr lang="en-US" sz="6600" dirty="0">
              <a:solidFill>
                <a:schemeClr val="tx1"/>
              </a:solidFill>
            </a:endParaRPr>
          </a:p>
        </p:txBody>
      </p:sp>
      <p:pic>
        <p:nvPicPr>
          <p:cNvPr id="6" name="Content Placeholder 2">
            <a:extLst>
              <a:ext uri="{FF2B5EF4-FFF2-40B4-BE49-F238E27FC236}">
                <a16:creationId xmlns:a16="http://schemas.microsoft.com/office/drawing/2014/main" id="{2EFB59F1-7B8D-419F-8665-AE15D2729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337" y="1628082"/>
            <a:ext cx="2336809" cy="4604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A110C2-7F5E-4C41-84C9-FC16CFAA3E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10" r="-1" b="7074"/>
          <a:stretch/>
        </p:blipFill>
        <p:spPr>
          <a:xfrm>
            <a:off x="5525029" y="1598270"/>
            <a:ext cx="5121950" cy="463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9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ARK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8EC6EE"/>
      </a:accent1>
      <a:accent2>
        <a:srgbClr val="5D9C46"/>
      </a:accent2>
      <a:accent3>
        <a:srgbClr val="B6D840"/>
      </a:accent3>
      <a:accent4>
        <a:srgbClr val="0092C8"/>
      </a:accent4>
      <a:accent5>
        <a:srgbClr val="165DF3"/>
      </a:accent5>
      <a:accent6>
        <a:srgbClr val="8CC63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LARKE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8EC6EE"/>
      </a:accent1>
      <a:accent2>
        <a:srgbClr val="5D9C46"/>
      </a:accent2>
      <a:accent3>
        <a:srgbClr val="B6D840"/>
      </a:accent3>
      <a:accent4>
        <a:srgbClr val="0092C8"/>
      </a:accent4>
      <a:accent5>
        <a:srgbClr val="165DF3"/>
      </a:accent5>
      <a:accent6>
        <a:srgbClr val="8CC63F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F59502137D414A970A1E9CB726D53F" ma:contentTypeVersion="11" ma:contentTypeDescription="Create a new document." ma:contentTypeScope="" ma:versionID="245a754617cb160b38655434c4568de8">
  <xsd:schema xmlns:xsd="http://www.w3.org/2001/XMLSchema" xmlns:xs="http://www.w3.org/2001/XMLSchema" xmlns:p="http://schemas.microsoft.com/office/2006/metadata/properties" xmlns:ns2="f478eea9-b100-456b-a159-665437bce9e3" xmlns:ns3="6a73c26e-3c46-425f-adcb-55bf6361ce78" targetNamespace="http://schemas.microsoft.com/office/2006/metadata/properties" ma:root="true" ma:fieldsID="ca21af76426666edbe9df0742fd7af19" ns2:_="" ns3:_="">
    <xsd:import namespace="f478eea9-b100-456b-a159-665437bce9e3"/>
    <xsd:import namespace="6a73c26e-3c46-425f-adcb-55bf6361ce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8eea9-b100-456b-a159-665437bce9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73c26e-3c46-425f-adcb-55bf6361ce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B21FF0-A8D9-4FAB-8997-EA5E5D91B1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8eea9-b100-456b-a159-665437bce9e3"/>
    <ds:schemaRef ds:uri="6a73c26e-3c46-425f-adcb-55bf6361c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F1AB078-0422-4122-B4F1-9772E416002A}">
  <ds:schemaRefs>
    <ds:schemaRef ds:uri="f478eea9-b100-456b-a159-665437bce9e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6a73c26e-3c46-425f-adcb-55bf6361ce78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A1F1A3D-D8C8-446B-A59F-B7BEF1A3AD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3681</TotalTime>
  <Words>441</Words>
  <Application>Microsoft Office PowerPoint</Application>
  <PresentationFormat>Widescreen</PresentationFormat>
  <Paragraphs>123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Roboto</vt:lpstr>
      <vt:lpstr>Times New Roman</vt:lpstr>
      <vt:lpstr>Office Theme</vt:lpstr>
      <vt:lpstr>Custom Design</vt:lpstr>
      <vt:lpstr>Poinciana Midge Overview</vt:lpstr>
      <vt:lpstr>PowerPoint Presentation</vt:lpstr>
      <vt:lpstr>Introduction</vt:lpstr>
      <vt:lpstr>Stormwater Systems</vt:lpstr>
      <vt:lpstr>Clarke: Kissimmee, The Villages, Ft Myers and West Palm Beach </vt:lpstr>
      <vt:lpstr>Midge 101</vt:lpstr>
      <vt:lpstr>PowerPoint Presentation</vt:lpstr>
      <vt:lpstr>PowerPoint Presentation</vt:lpstr>
      <vt:lpstr>Midge Adults</vt:lpstr>
      <vt:lpstr>Midge Larvae</vt:lpstr>
      <vt:lpstr>PowerPoint Presentation</vt:lpstr>
      <vt:lpstr>Integrated Pest Management IPM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Miranda Schield</dc:creator>
  <cp:lastModifiedBy>john greene</cp:lastModifiedBy>
  <cp:revision>78</cp:revision>
  <dcterms:created xsi:type="dcterms:W3CDTF">2019-09-27T13:46:41Z</dcterms:created>
  <dcterms:modified xsi:type="dcterms:W3CDTF">2020-08-19T12:17:05Z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0x010100AEF59502137D414A970A1E9CB726D53F</vt:lpwstr>
  </property>
</Properties>
</file>